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6" r:id="rId3"/>
    <p:sldId id="257" r:id="rId4"/>
    <p:sldId id="258" r:id="rId5"/>
    <p:sldId id="259" r:id="rId6"/>
    <p:sldId id="260" r:id="rId7"/>
    <p:sldId id="261" r:id="rId8"/>
    <p:sldId id="262" r:id="rId9"/>
    <p:sldId id="263" r:id="rId10"/>
    <p:sldId id="264"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E9882350-6854-4284-8623-FB0CE014EFAF}"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118635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E9882350-6854-4284-8623-FB0CE014EFAF}"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280515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E9882350-6854-4284-8623-FB0CE014EFAF}"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432CD1-A47C-4854-BB77-600A199D0192}"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1197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E9882350-6854-4284-8623-FB0CE014EFAF}"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1741997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E9882350-6854-4284-8623-FB0CE014EFAF}"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432CD1-A47C-4854-BB77-600A199D0192}"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7009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E9882350-6854-4284-8623-FB0CE014EFAF}"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3554254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9882350-6854-4284-8623-FB0CE014EFAF}"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1807752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9882350-6854-4284-8623-FB0CE014EFAF}"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199288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9882350-6854-4284-8623-FB0CE014EFAF}"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402571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E9882350-6854-4284-8623-FB0CE014EFAF}" type="datetimeFigureOut">
              <a:rPr lang="nl-NL" smtClean="0"/>
              <a:t>22-8-2018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53559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E9882350-6854-4284-8623-FB0CE014EFAF}"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150281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E9882350-6854-4284-8623-FB0CE014EFAF}" type="datetimeFigureOut">
              <a:rPr lang="nl-NL" smtClean="0"/>
              <a:t>22-8-2018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143734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E9882350-6854-4284-8623-FB0CE014EFAF}" type="datetimeFigureOut">
              <a:rPr lang="nl-NL" smtClean="0"/>
              <a:t>22-8-2018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270012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82350-6854-4284-8623-FB0CE014EFAF}" type="datetimeFigureOut">
              <a:rPr lang="nl-NL" smtClean="0"/>
              <a:t>22-8-2018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414358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E9882350-6854-4284-8623-FB0CE014EFAF}"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183745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E9882350-6854-4284-8623-FB0CE014EFAF}" type="datetimeFigureOut">
              <a:rPr lang="nl-NL" smtClean="0"/>
              <a:t>22-8-2018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432CD1-A47C-4854-BB77-600A199D0192}" type="slidenum">
              <a:rPr lang="nl-NL" smtClean="0"/>
              <a:t>‹nr.›</a:t>
            </a:fld>
            <a:endParaRPr lang="nl-NL"/>
          </a:p>
        </p:txBody>
      </p:sp>
    </p:spTree>
    <p:extLst>
      <p:ext uri="{BB962C8B-B14F-4D97-AF65-F5344CB8AC3E}">
        <p14:creationId xmlns:p14="http://schemas.microsoft.com/office/powerpoint/2010/main" val="327907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882350-6854-4284-8623-FB0CE014EFAF}" type="datetimeFigureOut">
              <a:rPr lang="nl-NL" smtClean="0"/>
              <a:t>22-8-2018</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432CD1-A47C-4854-BB77-600A199D0192}" type="slidenum">
              <a:rPr lang="nl-NL" smtClean="0"/>
              <a:t>‹nr.›</a:t>
            </a:fld>
            <a:endParaRPr lang="nl-NL"/>
          </a:p>
        </p:txBody>
      </p:sp>
    </p:spTree>
    <p:extLst>
      <p:ext uri="{BB962C8B-B14F-4D97-AF65-F5344CB8AC3E}">
        <p14:creationId xmlns:p14="http://schemas.microsoft.com/office/powerpoint/2010/main" val="3746990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solidFill>
                  <a:schemeClr val="tx2"/>
                </a:solidFill>
              </a:rPr>
              <a:t>Wet- en Regelgeving, deel 2</a:t>
            </a:r>
            <a:endParaRPr lang="nl-NL" b="1" dirty="0">
              <a:solidFill>
                <a:schemeClr val="tx2"/>
              </a:solidFill>
            </a:endParaRPr>
          </a:p>
        </p:txBody>
      </p:sp>
      <p:sp>
        <p:nvSpPr>
          <p:cNvPr id="3" name="Ondertitel 2"/>
          <p:cNvSpPr>
            <a:spLocks noGrp="1"/>
          </p:cNvSpPr>
          <p:nvPr>
            <p:ph type="subTitle" idx="1"/>
          </p:nvPr>
        </p:nvSpPr>
        <p:spPr/>
        <p:txBody>
          <a:bodyPr/>
          <a:lstStyle/>
          <a:p>
            <a:r>
              <a:rPr lang="nl-NL" dirty="0" smtClean="0"/>
              <a:t>Diersoortverdieping honden en katten</a:t>
            </a:r>
            <a:endParaRPr lang="nl-NL" dirty="0"/>
          </a:p>
        </p:txBody>
      </p:sp>
    </p:spTree>
    <p:extLst>
      <p:ext uri="{BB962C8B-B14F-4D97-AF65-F5344CB8AC3E}">
        <p14:creationId xmlns:p14="http://schemas.microsoft.com/office/powerpoint/2010/main" val="158927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Hoe herken je een goede </a:t>
            </a:r>
            <a:r>
              <a:rPr lang="nl-NL" b="1" dirty="0" smtClean="0">
                <a:solidFill>
                  <a:schemeClr val="tx2"/>
                </a:solidFill>
              </a:rPr>
              <a:t>fokker?</a:t>
            </a:r>
            <a:endParaRPr lang="nl-NL" b="1" dirty="0">
              <a:solidFill>
                <a:schemeClr val="tx2"/>
              </a:solidFill>
            </a:endParaRPr>
          </a:p>
        </p:txBody>
      </p:sp>
      <p:sp>
        <p:nvSpPr>
          <p:cNvPr id="3" name="Tijdelijke aanduiding voor inhoud 2"/>
          <p:cNvSpPr>
            <a:spLocks noGrp="1"/>
          </p:cNvSpPr>
          <p:nvPr>
            <p:ph idx="1"/>
          </p:nvPr>
        </p:nvSpPr>
        <p:spPr/>
        <p:txBody>
          <a:bodyPr>
            <a:noAutofit/>
          </a:bodyPr>
          <a:lstStyle/>
          <a:p>
            <a:r>
              <a:rPr lang="nl-NL" sz="2000" dirty="0" smtClean="0">
                <a:solidFill>
                  <a:schemeClr val="tx1"/>
                </a:solidFill>
              </a:rPr>
              <a:t>Denk eve</a:t>
            </a:r>
            <a:r>
              <a:rPr lang="nl-NL" sz="2000" dirty="0" smtClean="0"/>
              <a:t>n terug aan het filmpje van vorige week</a:t>
            </a:r>
          </a:p>
          <a:p>
            <a:pPr marL="0" indent="0">
              <a:buNone/>
            </a:pPr>
            <a:endParaRPr lang="nl-NL" sz="2000" dirty="0" smtClean="0">
              <a:solidFill>
                <a:schemeClr val="tx1"/>
              </a:solidFill>
            </a:endParaRPr>
          </a:p>
          <a:p>
            <a:r>
              <a:rPr lang="nl-NL" sz="2000" dirty="0" smtClean="0">
                <a:solidFill>
                  <a:schemeClr val="tx1"/>
                </a:solidFill>
              </a:rPr>
              <a:t>Erkende </a:t>
            </a:r>
            <a:r>
              <a:rPr lang="nl-NL" sz="2000" dirty="0">
                <a:solidFill>
                  <a:schemeClr val="tx1"/>
                </a:solidFill>
              </a:rPr>
              <a:t>fokkers zijn aangesloten bij een rasvereniging en het moederdier zal bij de pups/kittens aanwezig zijn. </a:t>
            </a:r>
            <a:endParaRPr lang="nl-NL" sz="2000" dirty="0" smtClean="0">
              <a:solidFill>
                <a:schemeClr val="tx1"/>
              </a:solidFill>
            </a:endParaRPr>
          </a:p>
          <a:p>
            <a:endParaRPr lang="nl-NL" sz="2000" dirty="0" smtClean="0">
              <a:solidFill>
                <a:schemeClr val="tx1"/>
              </a:solidFill>
            </a:endParaRPr>
          </a:p>
          <a:p>
            <a:r>
              <a:rPr lang="nl-NL" sz="2000" dirty="0" smtClean="0">
                <a:solidFill>
                  <a:schemeClr val="tx1"/>
                </a:solidFill>
              </a:rPr>
              <a:t>De </a:t>
            </a:r>
            <a:r>
              <a:rPr lang="nl-NL" sz="2000" dirty="0">
                <a:solidFill>
                  <a:schemeClr val="tx1"/>
                </a:solidFill>
              </a:rPr>
              <a:t>pups zijn minimaal 8 weken oud wanneer ze bij de moeder weg gaan en kittens minimaal 12 weken oud. </a:t>
            </a:r>
            <a:endParaRPr lang="nl-NL" sz="2000" dirty="0" smtClean="0">
              <a:solidFill>
                <a:schemeClr val="tx1"/>
              </a:solidFill>
            </a:endParaRPr>
          </a:p>
          <a:p>
            <a:endParaRPr lang="nl-NL" sz="2000" dirty="0" smtClean="0">
              <a:solidFill>
                <a:schemeClr val="tx1"/>
              </a:solidFill>
            </a:endParaRPr>
          </a:p>
          <a:p>
            <a:r>
              <a:rPr lang="nl-NL" sz="2000" dirty="0" smtClean="0">
                <a:solidFill>
                  <a:schemeClr val="tx1"/>
                </a:solidFill>
              </a:rPr>
              <a:t>De </a:t>
            </a:r>
            <a:r>
              <a:rPr lang="nl-NL" sz="2000" dirty="0">
                <a:solidFill>
                  <a:schemeClr val="tx1"/>
                </a:solidFill>
              </a:rPr>
              <a:t>dieren zijn goed gesocialiseerd, geënt, gechipt</a:t>
            </a:r>
            <a:r>
              <a:rPr lang="nl-NL" sz="2000" dirty="0" smtClean="0">
                <a:solidFill>
                  <a:schemeClr val="tx1"/>
                </a:solidFill>
              </a:rPr>
              <a:t>,</a:t>
            </a:r>
            <a:br>
              <a:rPr lang="nl-NL" sz="2000" dirty="0" smtClean="0">
                <a:solidFill>
                  <a:schemeClr val="tx1"/>
                </a:solidFill>
              </a:rPr>
            </a:br>
            <a:r>
              <a:rPr lang="nl-NL" sz="2000" dirty="0" smtClean="0">
                <a:solidFill>
                  <a:schemeClr val="tx1"/>
                </a:solidFill>
              </a:rPr>
              <a:t> </a:t>
            </a:r>
            <a:r>
              <a:rPr lang="nl-NL" sz="2000" dirty="0">
                <a:solidFill>
                  <a:schemeClr val="tx1"/>
                </a:solidFill>
              </a:rPr>
              <a:t>ontwormd en ontvlooit. </a:t>
            </a:r>
          </a:p>
        </p:txBody>
      </p:sp>
      <p:pic>
        <p:nvPicPr>
          <p:cNvPr id="2050"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7325" y="4558031"/>
            <a:ext cx="2159726" cy="229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0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Opdracht</a:t>
            </a:r>
            <a:endParaRPr lang="nl-NL" b="1" dirty="0">
              <a:solidFill>
                <a:schemeClr val="tx2"/>
              </a:solidFill>
            </a:endParaRPr>
          </a:p>
        </p:txBody>
      </p:sp>
      <p:sp>
        <p:nvSpPr>
          <p:cNvPr id="3" name="Tijdelijke aanduiding voor inhoud 2"/>
          <p:cNvSpPr>
            <a:spLocks noGrp="1"/>
          </p:cNvSpPr>
          <p:nvPr>
            <p:ph idx="1"/>
          </p:nvPr>
        </p:nvSpPr>
        <p:spPr>
          <a:xfrm>
            <a:off x="838200" y="1825625"/>
            <a:ext cx="10515600" cy="4888684"/>
          </a:xfrm>
        </p:spPr>
        <p:txBody>
          <a:bodyPr>
            <a:normAutofit lnSpcReduction="10000"/>
          </a:bodyPr>
          <a:lstStyle/>
          <a:p>
            <a:pPr marL="0" indent="0">
              <a:buNone/>
            </a:pPr>
            <a:r>
              <a:rPr lang="nl-NL" dirty="0" smtClean="0"/>
              <a:t>Je bent op zoek naar een pup of kitten. Ga eens op zoek naar </a:t>
            </a:r>
            <a:r>
              <a:rPr lang="nl-NL" smtClean="0"/>
              <a:t>een </a:t>
            </a:r>
            <a:r>
              <a:rPr lang="nl-NL" smtClean="0"/>
              <a:t>fokker </a:t>
            </a:r>
            <a:r>
              <a:rPr lang="nl-NL" dirty="0" smtClean="0"/>
              <a:t>op internet. En beantwoord onderstaande vragen:</a:t>
            </a:r>
          </a:p>
          <a:p>
            <a:pPr marL="0" indent="0">
              <a:buNone/>
            </a:pPr>
            <a:endParaRPr lang="nl-NL" dirty="0"/>
          </a:p>
          <a:p>
            <a:pPr marL="514350" indent="-514350">
              <a:buAutoNum type="arabicPeriod"/>
            </a:pPr>
            <a:r>
              <a:rPr lang="nl-NL" dirty="0" smtClean="0"/>
              <a:t>Welke website?</a:t>
            </a:r>
          </a:p>
          <a:p>
            <a:pPr marL="514350" indent="-514350">
              <a:buAutoNum type="arabicPeriod"/>
            </a:pPr>
            <a:r>
              <a:rPr lang="nl-NL" dirty="0" smtClean="0"/>
              <a:t>Welk ras of rassen worden er gefokt?</a:t>
            </a:r>
          </a:p>
          <a:p>
            <a:pPr marL="514350" indent="-514350">
              <a:buAutoNum type="arabicPeriod"/>
            </a:pPr>
            <a:r>
              <a:rPr lang="nl-NL" dirty="0" smtClean="0"/>
              <a:t>Is de fokker/handelaar aangesloten bij een bepaalde vereniging?</a:t>
            </a:r>
          </a:p>
          <a:p>
            <a:pPr marL="514350" indent="-514350">
              <a:buAutoNum type="arabicPeriod"/>
            </a:pPr>
            <a:r>
              <a:rPr lang="nl-NL" dirty="0" smtClean="0"/>
              <a:t>Welke informatie geeft de fokker op de website?</a:t>
            </a:r>
          </a:p>
          <a:p>
            <a:pPr marL="457200" lvl="1" indent="0">
              <a:buNone/>
            </a:pPr>
            <a:r>
              <a:rPr lang="nl-NL" dirty="0" smtClean="0"/>
              <a:t>(Alleen over de eigen fokkerij of ook inhoudelijk over het ras?)</a:t>
            </a:r>
          </a:p>
          <a:p>
            <a:pPr marL="514350" indent="-514350">
              <a:buAutoNum type="arabicPeriod"/>
            </a:pPr>
            <a:r>
              <a:rPr lang="nl-NL" dirty="0" smtClean="0"/>
              <a:t>Kun je inschatten of vinden hoeveel nesten er per jaar gefokt worden?</a:t>
            </a:r>
          </a:p>
          <a:p>
            <a:pPr marL="514350" indent="-514350">
              <a:buAutoNum type="arabicPeriod"/>
            </a:pPr>
            <a:r>
              <a:rPr lang="nl-NL" dirty="0" smtClean="0"/>
              <a:t>Wat doet de fokker aan rasverbetering? Zie je daar iets van terug?</a:t>
            </a:r>
          </a:p>
          <a:p>
            <a:pPr marL="514350" indent="-514350">
              <a:buAutoNum type="arabicPeriod"/>
            </a:pPr>
            <a:r>
              <a:rPr lang="nl-NL" dirty="0" smtClean="0"/>
              <a:t>Wat doet de fokker aan socialisatie en gezondheid van de pups/</a:t>
            </a:r>
            <a:r>
              <a:rPr lang="nl-NL" dirty="0" err="1" smtClean="0"/>
              <a:t>kittens</a:t>
            </a:r>
            <a:r>
              <a:rPr lang="nl-NL" dirty="0" smtClean="0"/>
              <a:t>?</a:t>
            </a:r>
          </a:p>
          <a:p>
            <a:pPr marL="514350" indent="-514350">
              <a:buAutoNum type="arabicPeriod"/>
            </a:pPr>
            <a:r>
              <a:rPr lang="nl-NL" dirty="0" smtClean="0"/>
              <a:t>Wordt er iets over de prijs van een pup of kitten gezegd? Wat vindt je van de prijs?</a:t>
            </a:r>
          </a:p>
          <a:p>
            <a:pPr marL="514350" indent="-514350">
              <a:buAutoNum type="arabicPeriod"/>
            </a:pPr>
            <a:r>
              <a:rPr lang="nl-NL" dirty="0" smtClean="0"/>
              <a:t>Zou jij je pup of kitten hier willen kopen?</a:t>
            </a:r>
          </a:p>
          <a:p>
            <a:pPr marL="971550" lvl="1" indent="-514350">
              <a:buAutoNum type="arabicPeriod"/>
            </a:pPr>
            <a:endParaRPr lang="nl-NL" dirty="0"/>
          </a:p>
        </p:txBody>
      </p:sp>
    </p:spTree>
    <p:extLst>
      <p:ext uri="{BB962C8B-B14F-4D97-AF65-F5344CB8AC3E}">
        <p14:creationId xmlns:p14="http://schemas.microsoft.com/office/powerpoint/2010/main" val="3302763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Vorige </a:t>
            </a:r>
            <a:r>
              <a:rPr lang="nl-NL" b="1" dirty="0" smtClean="0">
                <a:solidFill>
                  <a:schemeClr val="tx2"/>
                </a:solidFill>
              </a:rPr>
              <a:t>les(sen) wet- en regelgeving honden en katten:</a:t>
            </a:r>
            <a:endParaRPr lang="nl-NL" b="1" dirty="0">
              <a:solidFill>
                <a:schemeClr val="tx2"/>
              </a:solidFill>
            </a:endParaRPr>
          </a:p>
        </p:txBody>
      </p:sp>
      <p:sp>
        <p:nvSpPr>
          <p:cNvPr id="3" name="Tijdelijke aanduiding voor inhoud 2"/>
          <p:cNvSpPr>
            <a:spLocks noGrp="1"/>
          </p:cNvSpPr>
          <p:nvPr>
            <p:ph idx="1"/>
          </p:nvPr>
        </p:nvSpPr>
        <p:spPr/>
        <p:txBody>
          <a:bodyPr>
            <a:normAutofit/>
          </a:bodyPr>
          <a:lstStyle/>
          <a:p>
            <a:r>
              <a:rPr lang="nl-NL" sz="2000" dirty="0" smtClean="0"/>
              <a:t>Wet dieren</a:t>
            </a:r>
          </a:p>
          <a:p>
            <a:r>
              <a:rPr lang="nl-NL" sz="2000" dirty="0" smtClean="0"/>
              <a:t>Besluit houders van dieren</a:t>
            </a:r>
          </a:p>
          <a:p>
            <a:r>
              <a:rPr lang="nl-NL" sz="2000" dirty="0" smtClean="0"/>
              <a:t>Hebben we het kort gehad over de handelsketen van de hond en kat.</a:t>
            </a:r>
          </a:p>
          <a:p>
            <a:pPr lvl="1"/>
            <a:r>
              <a:rPr lang="nl-NL" sz="2000" dirty="0" smtClean="0"/>
              <a:t>Weten jullie hier nog voorbeelden bij te noemen?</a:t>
            </a:r>
            <a:endParaRPr lang="nl-NL" sz="2000" dirty="0"/>
          </a:p>
        </p:txBody>
      </p:sp>
    </p:spTree>
    <p:extLst>
      <p:ext uri="{BB962C8B-B14F-4D97-AF65-F5344CB8AC3E}">
        <p14:creationId xmlns:p14="http://schemas.microsoft.com/office/powerpoint/2010/main" val="3272692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Taken raad van beheer</a:t>
            </a:r>
            <a:endParaRPr lang="nl-NL" b="1" dirty="0">
              <a:solidFill>
                <a:schemeClr val="tx2"/>
              </a:solidFill>
            </a:endParaRPr>
          </a:p>
        </p:txBody>
      </p:sp>
      <p:sp>
        <p:nvSpPr>
          <p:cNvPr id="3" name="Tijdelijke aanduiding voor inhoud 2"/>
          <p:cNvSpPr>
            <a:spLocks noGrp="1"/>
          </p:cNvSpPr>
          <p:nvPr>
            <p:ph idx="1"/>
          </p:nvPr>
        </p:nvSpPr>
        <p:spPr/>
        <p:txBody>
          <a:bodyPr>
            <a:normAutofit/>
          </a:bodyPr>
          <a:lstStyle/>
          <a:p>
            <a:r>
              <a:rPr lang="nl-NL" sz="2000" dirty="0" smtClean="0">
                <a:solidFill>
                  <a:schemeClr val="tx1"/>
                </a:solidFill>
              </a:rPr>
              <a:t>Het </a:t>
            </a:r>
            <a:r>
              <a:rPr lang="nl-NL" sz="2000" dirty="0">
                <a:solidFill>
                  <a:schemeClr val="tx1"/>
                </a:solidFill>
              </a:rPr>
              <a:t>besturen en bewaken van de hoofdlijnen van het beleid van de hondenfokkerij. </a:t>
            </a:r>
          </a:p>
          <a:p>
            <a:r>
              <a:rPr lang="nl-NL" sz="2000" dirty="0" smtClean="0">
                <a:solidFill>
                  <a:schemeClr val="tx1"/>
                </a:solidFill>
              </a:rPr>
              <a:t>Registratie </a:t>
            </a:r>
            <a:r>
              <a:rPr lang="nl-NL" sz="2000" dirty="0">
                <a:solidFill>
                  <a:schemeClr val="tx1"/>
                </a:solidFill>
              </a:rPr>
              <a:t>van de afstamming in het Nederlands Honden Stamboek (N.H.S.B.) </a:t>
            </a:r>
            <a:endParaRPr lang="nl-NL" sz="2000" dirty="0" smtClean="0">
              <a:solidFill>
                <a:schemeClr val="tx1"/>
              </a:solidFill>
            </a:endParaRPr>
          </a:p>
          <a:p>
            <a:r>
              <a:rPr lang="nl-NL" sz="2000" dirty="0" smtClean="0">
                <a:solidFill>
                  <a:schemeClr val="tx1"/>
                </a:solidFill>
              </a:rPr>
              <a:t>Het </a:t>
            </a:r>
            <a:r>
              <a:rPr lang="nl-NL" sz="2000" dirty="0">
                <a:solidFill>
                  <a:schemeClr val="tx1"/>
                </a:solidFill>
              </a:rPr>
              <a:t>erkennen en toezien op het functioneren van de rasverenigingen. </a:t>
            </a:r>
          </a:p>
          <a:p>
            <a:r>
              <a:rPr lang="nl-NL" sz="2000" dirty="0" smtClean="0">
                <a:solidFill>
                  <a:schemeClr val="tx1"/>
                </a:solidFill>
              </a:rPr>
              <a:t>Het </a:t>
            </a:r>
            <a:r>
              <a:rPr lang="nl-NL" sz="2000" dirty="0">
                <a:solidFill>
                  <a:schemeClr val="tx1"/>
                </a:solidFill>
              </a:rPr>
              <a:t>bewaken en verbeteren van de kwaliteit van rashonden. </a:t>
            </a:r>
          </a:p>
          <a:p>
            <a:r>
              <a:rPr lang="nl-NL" sz="2000" dirty="0" smtClean="0">
                <a:solidFill>
                  <a:schemeClr val="tx1"/>
                </a:solidFill>
              </a:rPr>
              <a:t>Het </a:t>
            </a:r>
            <a:r>
              <a:rPr lang="nl-NL" sz="2000" dirty="0">
                <a:solidFill>
                  <a:schemeClr val="tx1"/>
                </a:solidFill>
              </a:rPr>
              <a:t>bevorderen van onderwijs, onderzoek en voorlichting op kynologisch </a:t>
            </a:r>
            <a:r>
              <a:rPr lang="nl-NL" sz="2000" dirty="0" smtClean="0">
                <a:solidFill>
                  <a:schemeClr val="tx1"/>
                </a:solidFill>
              </a:rPr>
              <a:t>gebied.</a:t>
            </a:r>
          </a:p>
          <a:p>
            <a:r>
              <a:rPr lang="nl-NL" sz="2000" dirty="0" smtClean="0">
                <a:solidFill>
                  <a:schemeClr val="tx1"/>
                </a:solidFill>
              </a:rPr>
              <a:t>Het </a:t>
            </a:r>
            <a:r>
              <a:rPr lang="nl-NL" sz="2000" dirty="0">
                <a:solidFill>
                  <a:schemeClr val="tx1"/>
                </a:solidFill>
              </a:rPr>
              <a:t>onderhouden van contacten met internationale organisaties voor de kynologie</a:t>
            </a:r>
          </a:p>
        </p:txBody>
      </p:sp>
      <p:pic>
        <p:nvPicPr>
          <p:cNvPr id="4" name="Afbeelding 3"/>
          <p:cNvPicPr>
            <a:picLocks noChangeAspect="1"/>
          </p:cNvPicPr>
          <p:nvPr/>
        </p:nvPicPr>
        <p:blipFill>
          <a:blip r:embed="rId2"/>
          <a:stretch>
            <a:fillRect/>
          </a:stretch>
        </p:blipFill>
        <p:spPr>
          <a:xfrm>
            <a:off x="6492240" y="223616"/>
            <a:ext cx="5324610" cy="1467072"/>
          </a:xfrm>
          <a:prstGeom prst="rect">
            <a:avLst/>
          </a:prstGeom>
        </p:spPr>
      </p:pic>
    </p:spTree>
    <p:extLst>
      <p:ext uri="{BB962C8B-B14F-4D97-AF65-F5344CB8AC3E}">
        <p14:creationId xmlns:p14="http://schemas.microsoft.com/office/powerpoint/2010/main" val="2855378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Hondenfokkerij in Nederland</a:t>
            </a:r>
            <a:endParaRPr lang="nl-NL" b="1" dirty="0">
              <a:solidFill>
                <a:schemeClr val="tx2"/>
              </a:solidFill>
            </a:endParaRPr>
          </a:p>
        </p:txBody>
      </p:sp>
      <p:sp>
        <p:nvSpPr>
          <p:cNvPr id="3" name="Tijdelijke aanduiding voor inhoud 2"/>
          <p:cNvSpPr>
            <a:spLocks noGrp="1"/>
          </p:cNvSpPr>
          <p:nvPr>
            <p:ph idx="1"/>
          </p:nvPr>
        </p:nvSpPr>
        <p:spPr>
          <a:xfrm>
            <a:off x="1143000" y="2057399"/>
            <a:ext cx="9872871" cy="4147457"/>
          </a:xfrm>
        </p:spPr>
        <p:txBody>
          <a:bodyPr>
            <a:normAutofit/>
          </a:bodyPr>
          <a:lstStyle/>
          <a:p>
            <a:r>
              <a:rPr lang="nl-NL" dirty="0">
                <a:solidFill>
                  <a:schemeClr val="tx1"/>
                </a:solidFill>
              </a:rPr>
              <a:t>Ruim een derde deel van de Nederlandse honden behoort tot één van de ongeveer 300 rassen die erkend zijn door de Raad van Beheer </a:t>
            </a:r>
            <a:r>
              <a:rPr lang="nl-NL" dirty="0" smtClean="0">
                <a:solidFill>
                  <a:schemeClr val="tx1"/>
                </a:solidFill>
              </a:rPr>
              <a:t>in </a:t>
            </a:r>
            <a:r>
              <a:rPr lang="nl-NL" dirty="0">
                <a:solidFill>
                  <a:schemeClr val="tx1"/>
                </a:solidFill>
              </a:rPr>
              <a:t>Nederland. </a:t>
            </a:r>
            <a:endParaRPr lang="nl-NL" dirty="0" smtClean="0">
              <a:solidFill>
                <a:schemeClr val="tx1"/>
              </a:solidFill>
            </a:endParaRPr>
          </a:p>
          <a:p>
            <a:endParaRPr lang="nl-NL" dirty="0" smtClean="0">
              <a:solidFill>
                <a:schemeClr val="tx1"/>
              </a:solidFill>
            </a:endParaRPr>
          </a:p>
          <a:p>
            <a:r>
              <a:rPr lang="nl-NL" dirty="0" smtClean="0">
                <a:solidFill>
                  <a:schemeClr val="tx1"/>
                </a:solidFill>
              </a:rPr>
              <a:t>Jaarlijks </a:t>
            </a:r>
            <a:r>
              <a:rPr lang="nl-NL" dirty="0">
                <a:solidFill>
                  <a:schemeClr val="tx1"/>
                </a:solidFill>
              </a:rPr>
              <a:t>worden er ongeveer tussen de 30.000 en 40.000 stambomen afgegeven door de </a:t>
            </a:r>
            <a:r>
              <a:rPr lang="nl-NL" dirty="0" smtClean="0">
                <a:solidFill>
                  <a:schemeClr val="tx1"/>
                </a:solidFill>
              </a:rPr>
              <a:t>Raad van Beheer.</a:t>
            </a:r>
          </a:p>
          <a:p>
            <a:endParaRPr lang="nl-NL" dirty="0">
              <a:solidFill>
                <a:schemeClr val="tx1"/>
              </a:solidFill>
            </a:endParaRPr>
          </a:p>
          <a:p>
            <a:r>
              <a:rPr lang="nl-NL" dirty="0" smtClean="0">
                <a:solidFill>
                  <a:schemeClr val="tx1"/>
                </a:solidFill>
              </a:rPr>
              <a:t>Voor </a:t>
            </a:r>
            <a:r>
              <a:rPr lang="nl-NL" dirty="0">
                <a:solidFill>
                  <a:schemeClr val="tx1"/>
                </a:solidFill>
              </a:rPr>
              <a:t>alle rassen is een uitvoerige standaard beschreven voor het uiterlijk als een belangrijk onderdeel van het </a:t>
            </a:r>
            <a:r>
              <a:rPr lang="nl-NL" dirty="0" err="1">
                <a:solidFill>
                  <a:schemeClr val="tx1"/>
                </a:solidFill>
              </a:rPr>
              <a:t>fokdoel</a:t>
            </a:r>
            <a:r>
              <a:rPr lang="nl-NL" dirty="0">
                <a:solidFill>
                  <a:schemeClr val="tx1"/>
                </a:solidFill>
              </a:rPr>
              <a:t> voor het ras. </a:t>
            </a:r>
            <a:endParaRPr lang="nl-NL" dirty="0" smtClean="0">
              <a:solidFill>
                <a:schemeClr val="tx1"/>
              </a:solidFill>
            </a:endParaRPr>
          </a:p>
          <a:p>
            <a:endParaRPr lang="nl-NL" dirty="0">
              <a:solidFill>
                <a:schemeClr val="tx1"/>
              </a:solidFill>
            </a:endParaRPr>
          </a:p>
          <a:p>
            <a:r>
              <a:rPr lang="nl-NL" dirty="0" smtClean="0">
                <a:solidFill>
                  <a:schemeClr val="tx1"/>
                </a:solidFill>
              </a:rPr>
              <a:t>Rasverenigingen </a:t>
            </a:r>
            <a:r>
              <a:rPr lang="nl-NL" dirty="0">
                <a:solidFill>
                  <a:schemeClr val="tx1"/>
                </a:solidFill>
              </a:rPr>
              <a:t>beheren een ras. Zij bepalen de eisen waaraan de honden moeten voldoen die in de fokkerij gebruikt worden en bepalen zo hoe het ras er in de toekomst voor staat. </a:t>
            </a:r>
          </a:p>
        </p:txBody>
      </p:sp>
    </p:spTree>
    <p:extLst>
      <p:ext uri="{BB962C8B-B14F-4D97-AF65-F5344CB8AC3E}">
        <p14:creationId xmlns:p14="http://schemas.microsoft.com/office/powerpoint/2010/main" val="1752800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Rasverenigingen</a:t>
            </a:r>
            <a:endParaRPr lang="nl-NL" b="1" dirty="0">
              <a:solidFill>
                <a:schemeClr val="tx2"/>
              </a:solidFill>
            </a:endParaRPr>
          </a:p>
        </p:txBody>
      </p:sp>
      <p:sp>
        <p:nvSpPr>
          <p:cNvPr id="3" name="Tijdelijke aanduiding voor inhoud 2"/>
          <p:cNvSpPr>
            <a:spLocks noGrp="1"/>
          </p:cNvSpPr>
          <p:nvPr>
            <p:ph idx="1"/>
          </p:nvPr>
        </p:nvSpPr>
        <p:spPr/>
        <p:txBody>
          <a:bodyPr>
            <a:normAutofit/>
          </a:bodyPr>
          <a:lstStyle/>
          <a:p>
            <a:r>
              <a:rPr lang="nl-NL" dirty="0" smtClean="0">
                <a:solidFill>
                  <a:schemeClr val="tx1"/>
                </a:solidFill>
              </a:rPr>
              <a:t>Er </a:t>
            </a:r>
            <a:r>
              <a:rPr lang="nl-NL" dirty="0">
                <a:solidFill>
                  <a:schemeClr val="tx1"/>
                </a:solidFill>
              </a:rPr>
              <a:t>zijn rasverenigingen die één ras vertegenwoordigen, maar ook rasverenigingen die meerdere rassen vertegenwoordigen. </a:t>
            </a:r>
            <a:endParaRPr lang="nl-NL" dirty="0" smtClean="0">
              <a:solidFill>
                <a:schemeClr val="tx1"/>
              </a:solidFill>
            </a:endParaRPr>
          </a:p>
          <a:p>
            <a:endParaRPr lang="nl-NL" dirty="0" smtClean="0">
              <a:solidFill>
                <a:schemeClr val="tx1"/>
              </a:solidFill>
            </a:endParaRPr>
          </a:p>
          <a:p>
            <a:r>
              <a:rPr lang="nl-NL" dirty="0" smtClean="0">
                <a:solidFill>
                  <a:schemeClr val="tx1"/>
                </a:solidFill>
              </a:rPr>
              <a:t>Rasverenigingen </a:t>
            </a:r>
            <a:r>
              <a:rPr lang="nl-NL" dirty="0">
                <a:solidFill>
                  <a:schemeClr val="tx1"/>
                </a:solidFill>
              </a:rPr>
              <a:t>stellen vaak eisen aan de ouderdieren die ingezet worden voor de fokkerij. Dit kunnen zowel exterieur eisen als gezondheidseisen </a:t>
            </a:r>
            <a:r>
              <a:rPr lang="nl-NL" dirty="0" smtClean="0">
                <a:solidFill>
                  <a:schemeClr val="tx1"/>
                </a:solidFill>
              </a:rPr>
              <a:t>zijn zoals </a:t>
            </a:r>
            <a:r>
              <a:rPr lang="nl-NL" dirty="0">
                <a:solidFill>
                  <a:schemeClr val="tx1"/>
                </a:solidFill>
              </a:rPr>
              <a:t>H.D., E.D. en P.R.A</a:t>
            </a:r>
            <a:r>
              <a:rPr lang="nl-NL" dirty="0" smtClean="0">
                <a:solidFill>
                  <a:schemeClr val="tx1"/>
                </a:solidFill>
              </a:rPr>
              <a:t>.</a:t>
            </a:r>
          </a:p>
          <a:p>
            <a:endParaRPr lang="nl-NL" dirty="0"/>
          </a:p>
          <a:p>
            <a:r>
              <a:rPr lang="nl-NL" dirty="0" smtClean="0">
                <a:solidFill>
                  <a:schemeClr val="tx1"/>
                </a:solidFill>
              </a:rPr>
              <a:t> </a:t>
            </a:r>
            <a:r>
              <a:rPr lang="nl-NL" dirty="0">
                <a:solidFill>
                  <a:schemeClr val="tx1"/>
                </a:solidFill>
              </a:rPr>
              <a:t>Vaak bieden rasverenigingen </a:t>
            </a:r>
            <a:r>
              <a:rPr lang="nl-NL" dirty="0" smtClean="0">
                <a:solidFill>
                  <a:schemeClr val="tx1"/>
                </a:solidFill>
              </a:rPr>
              <a:t>ook pup </a:t>
            </a:r>
            <a:r>
              <a:rPr lang="nl-NL" dirty="0">
                <a:solidFill>
                  <a:schemeClr val="tx1"/>
                </a:solidFill>
              </a:rPr>
              <a:t>bemiddeling aan de fokkers die zich houden aan de door de vereniging gestelde eisen. Hierbij worden geïnteresseerden en aanbieder met elkaar in contact gebracht. </a:t>
            </a:r>
          </a:p>
        </p:txBody>
      </p:sp>
      <p:pic>
        <p:nvPicPr>
          <p:cNvPr id="3074" name="Picture 2" descr="Afbeeldingsresultaat voor rasvereni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492" y="348534"/>
            <a:ext cx="5303428" cy="117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092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Fokrichtlijnen</a:t>
            </a:r>
            <a:endParaRPr lang="nl-NL" b="1" dirty="0">
              <a:solidFill>
                <a:schemeClr val="tx2"/>
              </a:solidFill>
            </a:endParaRPr>
          </a:p>
        </p:txBody>
      </p:sp>
      <p:sp>
        <p:nvSpPr>
          <p:cNvPr id="3" name="Tijdelijke aanduiding voor inhoud 2"/>
          <p:cNvSpPr>
            <a:spLocks noGrp="1"/>
          </p:cNvSpPr>
          <p:nvPr>
            <p:ph idx="1"/>
          </p:nvPr>
        </p:nvSpPr>
        <p:spPr/>
        <p:txBody>
          <a:bodyPr>
            <a:normAutofit lnSpcReduction="10000"/>
          </a:bodyPr>
          <a:lstStyle/>
          <a:p>
            <a:r>
              <a:rPr lang="nl-NL" dirty="0" smtClean="0">
                <a:solidFill>
                  <a:schemeClr val="tx1"/>
                </a:solidFill>
              </a:rPr>
              <a:t>Het is verboden om te fokken </a:t>
            </a:r>
            <a:r>
              <a:rPr lang="nl-NL" dirty="0">
                <a:solidFill>
                  <a:schemeClr val="tx1"/>
                </a:solidFill>
              </a:rPr>
              <a:t>met gezelschapsdieren op een wijze waarop het welzijn en de gezondheid van het ouderdier of de nakomelingen wordt </a:t>
            </a:r>
            <a:r>
              <a:rPr lang="nl-NL" dirty="0" smtClean="0">
                <a:solidFill>
                  <a:schemeClr val="tx1"/>
                </a:solidFill>
              </a:rPr>
              <a:t>benadeeld. Dit </a:t>
            </a:r>
            <a:r>
              <a:rPr lang="nl-NL" dirty="0">
                <a:solidFill>
                  <a:schemeClr val="tx1"/>
                </a:solidFill>
              </a:rPr>
              <a:t>houdt in dat er zoveel mogelijk voorkomen moet worden dat:</a:t>
            </a:r>
          </a:p>
          <a:p>
            <a:pPr lvl="1"/>
            <a:r>
              <a:rPr lang="nl-NL" dirty="0">
                <a:solidFill>
                  <a:schemeClr val="tx1"/>
                </a:solidFill>
              </a:rPr>
              <a:t>ernstige afwijkingen en ziekten worden doorgegeven aan of kunnen ontstaan bij nakomelingen;</a:t>
            </a:r>
          </a:p>
          <a:p>
            <a:pPr lvl="1"/>
            <a:r>
              <a:rPr lang="nl-NL" dirty="0">
                <a:solidFill>
                  <a:schemeClr val="tx1"/>
                </a:solidFill>
              </a:rPr>
              <a:t>uiterlijke kenmerken worden doorgegeven aan of kunnen ontstaan bij nakomelingen die schadelijke gevolgen hebben voor het welzijn of de gezondheid van de dieren;</a:t>
            </a:r>
          </a:p>
          <a:p>
            <a:pPr lvl="1"/>
            <a:r>
              <a:rPr lang="nl-NL" dirty="0">
                <a:solidFill>
                  <a:schemeClr val="tx1"/>
                </a:solidFill>
              </a:rPr>
              <a:t>ernstige gedragsafwijkingen worden doorgegeven aan of kunnen ontstaan bij nakomelingen;</a:t>
            </a:r>
          </a:p>
          <a:p>
            <a:pPr lvl="1"/>
            <a:r>
              <a:rPr lang="nl-NL" dirty="0">
                <a:solidFill>
                  <a:schemeClr val="tx1"/>
                </a:solidFill>
              </a:rPr>
              <a:t>voortplanting op onnatuurlijke wijze plaatsvindt;</a:t>
            </a:r>
          </a:p>
          <a:p>
            <a:pPr lvl="1"/>
            <a:r>
              <a:rPr lang="nl-NL" dirty="0">
                <a:solidFill>
                  <a:schemeClr val="tx1"/>
                </a:solidFill>
              </a:rPr>
              <a:t>het aantal nesten of nakomelingen dat een gezelschapsdier krijgt de gezondheid of het welzijn van dat dier of de nakomelingen benadeelt.</a:t>
            </a:r>
          </a:p>
        </p:txBody>
      </p:sp>
    </p:spTree>
    <p:extLst>
      <p:ext uri="{BB962C8B-B14F-4D97-AF65-F5344CB8AC3E}">
        <p14:creationId xmlns:p14="http://schemas.microsoft.com/office/powerpoint/2010/main" val="1295213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b="1" dirty="0" smtClean="0">
                <a:solidFill>
                  <a:schemeClr val="tx2"/>
                </a:solidFill>
              </a:rPr>
              <a:t>Top 5 meest doorgefokte rashonden</a:t>
            </a:r>
            <a:endParaRPr lang="nl-NL" sz="4000" b="1" dirty="0">
              <a:solidFill>
                <a:schemeClr val="tx2"/>
              </a:solidFill>
            </a:endParaRPr>
          </a:p>
        </p:txBody>
      </p:sp>
      <p:sp>
        <p:nvSpPr>
          <p:cNvPr id="3" name="Tijdelijke aanduiding voor inhoud 2"/>
          <p:cNvSpPr>
            <a:spLocks noGrp="1"/>
          </p:cNvSpPr>
          <p:nvPr>
            <p:ph idx="1"/>
          </p:nvPr>
        </p:nvSpPr>
        <p:spPr/>
        <p:txBody>
          <a:bodyPr/>
          <a:lstStyle/>
          <a:p>
            <a:pPr marL="502920" indent="-457200">
              <a:buFont typeface="+mj-lt"/>
              <a:buAutoNum type="arabicPeriod"/>
            </a:pPr>
            <a:r>
              <a:rPr lang="nl-NL" dirty="0" smtClean="0">
                <a:solidFill>
                  <a:schemeClr val="tx1"/>
                </a:solidFill>
              </a:rPr>
              <a:t>Franse </a:t>
            </a:r>
            <a:r>
              <a:rPr lang="nl-NL" dirty="0" err="1" smtClean="0">
                <a:solidFill>
                  <a:schemeClr val="tx1"/>
                </a:solidFill>
              </a:rPr>
              <a:t>bulldog</a:t>
            </a:r>
            <a:endParaRPr lang="nl-NL" dirty="0" smtClean="0">
              <a:solidFill>
                <a:schemeClr val="tx1"/>
              </a:solidFill>
            </a:endParaRPr>
          </a:p>
          <a:p>
            <a:pPr marL="502920" indent="-457200">
              <a:buFont typeface="+mj-lt"/>
              <a:buAutoNum type="arabicPeriod"/>
            </a:pPr>
            <a:r>
              <a:rPr lang="nl-NL" dirty="0">
                <a:solidFill>
                  <a:schemeClr val="tx1"/>
                </a:solidFill>
              </a:rPr>
              <a:t>Cavalier King Charles </a:t>
            </a:r>
            <a:r>
              <a:rPr lang="nl-NL" dirty="0" smtClean="0">
                <a:solidFill>
                  <a:schemeClr val="tx1"/>
                </a:solidFill>
              </a:rPr>
              <a:t>spaniël</a:t>
            </a:r>
          </a:p>
          <a:p>
            <a:pPr marL="502920" indent="-457200">
              <a:buFont typeface="+mj-lt"/>
              <a:buAutoNum type="arabicPeriod"/>
            </a:pPr>
            <a:r>
              <a:rPr lang="nl-NL" dirty="0" smtClean="0">
                <a:solidFill>
                  <a:schemeClr val="tx1"/>
                </a:solidFill>
              </a:rPr>
              <a:t>Boxer</a:t>
            </a:r>
          </a:p>
          <a:p>
            <a:pPr marL="502920" indent="-457200">
              <a:buFont typeface="+mj-lt"/>
              <a:buAutoNum type="arabicPeriod"/>
            </a:pPr>
            <a:r>
              <a:rPr lang="nl-NL" dirty="0" smtClean="0">
                <a:solidFill>
                  <a:schemeClr val="tx1"/>
                </a:solidFill>
              </a:rPr>
              <a:t>Duitse herder</a:t>
            </a:r>
          </a:p>
          <a:p>
            <a:pPr marL="502920" indent="-457200">
              <a:buFont typeface="+mj-lt"/>
              <a:buAutoNum type="arabicPeriod"/>
            </a:pPr>
            <a:r>
              <a:rPr lang="nl-NL" dirty="0" smtClean="0">
                <a:solidFill>
                  <a:schemeClr val="tx1"/>
                </a:solidFill>
              </a:rPr>
              <a:t>Engelse </a:t>
            </a:r>
            <a:r>
              <a:rPr lang="nl-NL" dirty="0" err="1" smtClean="0">
                <a:solidFill>
                  <a:schemeClr val="tx1"/>
                </a:solidFill>
              </a:rPr>
              <a:t>bulldog</a:t>
            </a:r>
            <a:endParaRPr lang="nl-NL" dirty="0" smtClean="0">
              <a:solidFill>
                <a:schemeClr val="tx1"/>
              </a:solidFill>
            </a:endParaRPr>
          </a:p>
          <a:p>
            <a:pPr marL="502920" indent="-457200">
              <a:buFont typeface="+mj-lt"/>
              <a:buAutoNum type="arabicPeriod"/>
            </a:pPr>
            <a:endParaRPr lang="nl-NL" dirty="0"/>
          </a:p>
        </p:txBody>
      </p:sp>
      <p:pic>
        <p:nvPicPr>
          <p:cNvPr id="5" name="Afbeelding 4"/>
          <p:cNvPicPr>
            <a:picLocks noChangeAspect="1"/>
          </p:cNvPicPr>
          <p:nvPr/>
        </p:nvPicPr>
        <p:blipFill rotWithShape="1">
          <a:blip r:embed="rId2"/>
          <a:srcRect t="2045"/>
          <a:stretch/>
        </p:blipFill>
        <p:spPr>
          <a:xfrm>
            <a:off x="6126878" y="4129363"/>
            <a:ext cx="3500448" cy="2311338"/>
          </a:xfrm>
          <a:prstGeom prst="rect">
            <a:avLst/>
          </a:prstGeom>
        </p:spPr>
      </p:pic>
      <p:pic>
        <p:nvPicPr>
          <p:cNvPr id="7" name="Afbeelding 6"/>
          <p:cNvPicPr>
            <a:picLocks noChangeAspect="1"/>
          </p:cNvPicPr>
          <p:nvPr/>
        </p:nvPicPr>
        <p:blipFill>
          <a:blip r:embed="rId3"/>
          <a:stretch>
            <a:fillRect/>
          </a:stretch>
        </p:blipFill>
        <p:spPr>
          <a:xfrm>
            <a:off x="1332808" y="4616141"/>
            <a:ext cx="3741437" cy="1670900"/>
          </a:xfrm>
          <a:prstGeom prst="rect">
            <a:avLst/>
          </a:prstGeom>
        </p:spPr>
      </p:pic>
      <p:pic>
        <p:nvPicPr>
          <p:cNvPr id="4" name="Afbeelding 3"/>
          <p:cNvPicPr>
            <a:picLocks noChangeAspect="1"/>
          </p:cNvPicPr>
          <p:nvPr/>
        </p:nvPicPr>
        <p:blipFill>
          <a:blip r:embed="rId4"/>
          <a:stretch>
            <a:fillRect/>
          </a:stretch>
        </p:blipFill>
        <p:spPr>
          <a:xfrm>
            <a:off x="5074245" y="1575668"/>
            <a:ext cx="5992530" cy="2367049"/>
          </a:xfrm>
          <a:prstGeom prst="rect">
            <a:avLst/>
          </a:prstGeom>
        </p:spPr>
      </p:pic>
    </p:spTree>
    <p:extLst>
      <p:ext uri="{BB962C8B-B14F-4D97-AF65-F5344CB8AC3E}">
        <p14:creationId xmlns:p14="http://schemas.microsoft.com/office/powerpoint/2010/main" val="26240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Fokrichtlijnen</a:t>
            </a:r>
            <a:endParaRPr lang="nl-NL" b="1" dirty="0">
              <a:solidFill>
                <a:schemeClr val="tx2"/>
              </a:solidFill>
            </a:endParaRPr>
          </a:p>
        </p:txBody>
      </p:sp>
      <p:sp>
        <p:nvSpPr>
          <p:cNvPr id="3" name="Tijdelijke aanduiding voor inhoud 2"/>
          <p:cNvSpPr>
            <a:spLocks noGrp="1"/>
          </p:cNvSpPr>
          <p:nvPr>
            <p:ph idx="1"/>
          </p:nvPr>
        </p:nvSpPr>
        <p:spPr/>
        <p:txBody>
          <a:bodyPr>
            <a:normAutofit/>
          </a:bodyPr>
          <a:lstStyle/>
          <a:p>
            <a:r>
              <a:rPr lang="nl-NL" sz="2000" dirty="0" smtClean="0">
                <a:solidFill>
                  <a:schemeClr val="tx1"/>
                </a:solidFill>
              </a:rPr>
              <a:t>Een </a:t>
            </a:r>
            <a:r>
              <a:rPr lang="nl-NL" sz="2000" dirty="0">
                <a:solidFill>
                  <a:schemeClr val="tx1"/>
                </a:solidFill>
              </a:rPr>
              <a:t>hond </a:t>
            </a:r>
            <a:r>
              <a:rPr lang="nl-NL" sz="2000" dirty="0" smtClean="0">
                <a:solidFill>
                  <a:schemeClr val="tx1"/>
                </a:solidFill>
              </a:rPr>
              <a:t>mag in </a:t>
            </a:r>
            <a:r>
              <a:rPr lang="nl-NL" sz="2000" dirty="0">
                <a:solidFill>
                  <a:schemeClr val="tx1"/>
                </a:solidFill>
              </a:rPr>
              <a:t>en periode van twaalf maanden maximaal één nest krijgen. </a:t>
            </a:r>
            <a:endParaRPr lang="nl-NL" sz="2000" dirty="0" smtClean="0">
              <a:solidFill>
                <a:schemeClr val="tx1"/>
              </a:solidFill>
            </a:endParaRPr>
          </a:p>
          <a:p>
            <a:endParaRPr lang="nl-NL" sz="2000" dirty="0" smtClean="0">
              <a:solidFill>
                <a:schemeClr val="tx1"/>
              </a:solidFill>
            </a:endParaRPr>
          </a:p>
          <a:p>
            <a:r>
              <a:rPr lang="nl-NL" sz="2000" dirty="0" smtClean="0">
                <a:solidFill>
                  <a:schemeClr val="tx1"/>
                </a:solidFill>
              </a:rPr>
              <a:t>Een </a:t>
            </a:r>
            <a:r>
              <a:rPr lang="nl-NL" sz="2000" dirty="0">
                <a:solidFill>
                  <a:schemeClr val="tx1"/>
                </a:solidFill>
              </a:rPr>
              <a:t>kat mag in een periode van twaalf maanden maximaal twee nesten krijgen of in een periode van 24 maanden maximaal drie nesten krijgen</a:t>
            </a:r>
            <a:r>
              <a:rPr lang="nl-NL" sz="2000" dirty="0" smtClean="0">
                <a:solidFill>
                  <a:schemeClr val="tx1"/>
                </a:solidFill>
              </a:rPr>
              <a:t>.</a:t>
            </a:r>
          </a:p>
          <a:p>
            <a:endParaRPr lang="nl-NL" sz="2000" dirty="0">
              <a:solidFill>
                <a:schemeClr val="tx1"/>
              </a:solidFill>
            </a:endParaRPr>
          </a:p>
          <a:p>
            <a:r>
              <a:rPr lang="nl-NL" sz="2000" dirty="0" smtClean="0">
                <a:solidFill>
                  <a:schemeClr val="tx1"/>
                </a:solidFill>
              </a:rPr>
              <a:t> </a:t>
            </a:r>
            <a:r>
              <a:rPr lang="nl-NL" sz="2000" dirty="0">
                <a:solidFill>
                  <a:schemeClr val="tx1"/>
                </a:solidFill>
              </a:rPr>
              <a:t>In artikel 1.20 </a:t>
            </a:r>
            <a:r>
              <a:rPr lang="nl-NL" sz="2000" dirty="0" smtClean="0">
                <a:solidFill>
                  <a:schemeClr val="tx1"/>
                </a:solidFill>
              </a:rPr>
              <a:t>in de Wet dieren, is </a:t>
            </a:r>
            <a:r>
              <a:rPr lang="nl-NL" sz="2000" dirty="0">
                <a:solidFill>
                  <a:schemeClr val="tx1"/>
                </a:solidFill>
              </a:rPr>
              <a:t>de leeftijd waarop de jongen van hun moeder gescheiden mogen worden opgenomen. </a:t>
            </a:r>
            <a:r>
              <a:rPr lang="nl-NL" sz="2000" dirty="0" smtClean="0">
                <a:solidFill>
                  <a:schemeClr val="tx1"/>
                </a:solidFill>
              </a:rPr>
              <a:t>Op welke leeftijd mogen pups en kittens gescheiden worden van hun moeder?</a:t>
            </a:r>
            <a:endParaRPr lang="nl-NL" sz="2000" dirty="0">
              <a:solidFill>
                <a:schemeClr val="tx1"/>
              </a:solidFill>
            </a:endParaRPr>
          </a:p>
          <a:p>
            <a:endParaRPr lang="nl-NL" dirty="0"/>
          </a:p>
        </p:txBody>
      </p:sp>
    </p:spTree>
    <p:extLst>
      <p:ext uri="{BB962C8B-B14F-4D97-AF65-F5344CB8AC3E}">
        <p14:creationId xmlns:p14="http://schemas.microsoft.com/office/powerpoint/2010/main" val="3771474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Handelsketen en leveranciers</a:t>
            </a:r>
            <a:endParaRPr lang="nl-NL" b="1" dirty="0">
              <a:solidFill>
                <a:schemeClr val="tx2"/>
              </a:solidFill>
            </a:endParaRPr>
          </a:p>
        </p:txBody>
      </p:sp>
      <p:sp>
        <p:nvSpPr>
          <p:cNvPr id="3" name="Tijdelijke aanduiding voor inhoud 2"/>
          <p:cNvSpPr>
            <a:spLocks noGrp="1"/>
          </p:cNvSpPr>
          <p:nvPr>
            <p:ph idx="1"/>
          </p:nvPr>
        </p:nvSpPr>
        <p:spPr/>
        <p:txBody>
          <a:bodyPr>
            <a:normAutofit lnSpcReduction="10000"/>
          </a:bodyPr>
          <a:lstStyle/>
          <a:p>
            <a:r>
              <a:rPr lang="nl-NL" dirty="0">
                <a:solidFill>
                  <a:schemeClr val="tx1"/>
                </a:solidFill>
              </a:rPr>
              <a:t>Zowel bij honden als katten zijn er veel malafide hondenhandelaren. Per jaar worden rond de 50.000 pups via de malafide hondenhandel verkocht</a:t>
            </a:r>
            <a:r>
              <a:rPr lang="nl-NL" dirty="0" smtClean="0">
                <a:solidFill>
                  <a:schemeClr val="tx1"/>
                </a:solidFill>
              </a:rPr>
              <a:t>.</a:t>
            </a:r>
          </a:p>
          <a:p>
            <a:r>
              <a:rPr lang="nl-NL" dirty="0" smtClean="0">
                <a:solidFill>
                  <a:schemeClr val="tx1"/>
                </a:solidFill>
              </a:rPr>
              <a:t>Sinds </a:t>
            </a:r>
            <a:r>
              <a:rPr lang="nl-NL" dirty="0">
                <a:solidFill>
                  <a:schemeClr val="tx1"/>
                </a:solidFill>
              </a:rPr>
              <a:t>2013 moeten alle honden en katten gechipt en geregistreerd worden, bij zieke pups of kittens kan de handelaar dan gemakkelijk achterhaald worden. Een malafide hondenhandelaar kan aan een aantal punten herkent worden:</a:t>
            </a:r>
          </a:p>
          <a:p>
            <a:pPr lvl="1"/>
            <a:r>
              <a:rPr lang="nl-NL" sz="1800" dirty="0">
                <a:solidFill>
                  <a:schemeClr val="tx1"/>
                </a:solidFill>
              </a:rPr>
              <a:t>Pups/kittens worden relatief goedkoop verkocht.</a:t>
            </a:r>
          </a:p>
          <a:p>
            <a:pPr lvl="1"/>
            <a:r>
              <a:rPr lang="nl-NL" sz="1800" dirty="0">
                <a:solidFill>
                  <a:schemeClr val="tx1"/>
                </a:solidFill>
              </a:rPr>
              <a:t>De pup/kitten gelijk meegenomen kan worden en zelfs thuisbezorgd kan worden.</a:t>
            </a:r>
          </a:p>
          <a:p>
            <a:pPr lvl="1"/>
            <a:r>
              <a:rPr lang="nl-NL" sz="1800" dirty="0">
                <a:solidFill>
                  <a:schemeClr val="tx1"/>
                </a:solidFill>
              </a:rPr>
              <a:t>Er meerdere populaire rassen in de advertentie staan.</a:t>
            </a:r>
          </a:p>
          <a:p>
            <a:pPr lvl="1"/>
            <a:r>
              <a:rPr lang="nl-NL" sz="1800" dirty="0">
                <a:solidFill>
                  <a:schemeClr val="tx1"/>
                </a:solidFill>
              </a:rPr>
              <a:t>De pup/kitten uit een buurland komt.</a:t>
            </a:r>
          </a:p>
          <a:p>
            <a:pPr lvl="1"/>
            <a:r>
              <a:rPr lang="nl-NL" sz="1800" dirty="0">
                <a:solidFill>
                  <a:schemeClr val="tx1"/>
                </a:solidFill>
              </a:rPr>
              <a:t>Pups/kittens in een dierenwinkel </a:t>
            </a:r>
            <a:r>
              <a:rPr lang="nl-NL" dirty="0">
                <a:solidFill>
                  <a:schemeClr val="tx1"/>
                </a:solidFill>
              </a:rPr>
              <a:t>verkocht worden.</a:t>
            </a:r>
          </a:p>
          <a:p>
            <a:endParaRPr lang="nl-NL" dirty="0"/>
          </a:p>
        </p:txBody>
      </p:sp>
      <p:pic>
        <p:nvPicPr>
          <p:cNvPr id="4" name="Afbeelding 3"/>
          <p:cNvPicPr>
            <a:picLocks noChangeAspect="1"/>
          </p:cNvPicPr>
          <p:nvPr/>
        </p:nvPicPr>
        <p:blipFill>
          <a:blip r:embed="rId2"/>
          <a:stretch>
            <a:fillRect/>
          </a:stretch>
        </p:blipFill>
        <p:spPr>
          <a:xfrm>
            <a:off x="1621182" y="1593670"/>
            <a:ext cx="6708972" cy="4659494"/>
          </a:xfrm>
          <a:prstGeom prst="rect">
            <a:avLst/>
          </a:prstGeom>
        </p:spPr>
      </p:pic>
    </p:spTree>
    <p:extLst>
      <p:ext uri="{BB962C8B-B14F-4D97-AF65-F5344CB8AC3E}">
        <p14:creationId xmlns:p14="http://schemas.microsoft.com/office/powerpoint/2010/main" val="283113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101</TotalTime>
  <Words>815</Words>
  <Application>Microsoft Office PowerPoint</Application>
  <PresentationFormat>Breedbeeld</PresentationFormat>
  <Paragraphs>76</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Trebuchet MS</vt:lpstr>
      <vt:lpstr>Wingdings 3</vt:lpstr>
      <vt:lpstr>Facet</vt:lpstr>
      <vt:lpstr>Wet- en Regelgeving, deel 2</vt:lpstr>
      <vt:lpstr>Vorige les(sen) wet- en regelgeving honden en katten:</vt:lpstr>
      <vt:lpstr>Taken raad van beheer</vt:lpstr>
      <vt:lpstr>Hondenfokkerij in Nederland</vt:lpstr>
      <vt:lpstr>Rasverenigingen</vt:lpstr>
      <vt:lpstr>Fokrichtlijnen</vt:lpstr>
      <vt:lpstr>Top 5 meest doorgefokte rashonden</vt:lpstr>
      <vt:lpstr>Fokrichtlijnen</vt:lpstr>
      <vt:lpstr>Handelsketen en leveranciers</vt:lpstr>
      <vt:lpstr>Hoe herken je een goede fokker?</vt:lpstr>
      <vt:lpstr>Opdracht</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 &amp; Regelgeving</dc:title>
  <dc:creator>Weijden, Yorike van der</dc:creator>
  <cp:lastModifiedBy>Sophie Witschge</cp:lastModifiedBy>
  <cp:revision>7</cp:revision>
  <dcterms:created xsi:type="dcterms:W3CDTF">2017-11-19T15:31:42Z</dcterms:created>
  <dcterms:modified xsi:type="dcterms:W3CDTF">2018-08-22T14:40:46Z</dcterms:modified>
</cp:coreProperties>
</file>